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59" r:id="rId4"/>
    <p:sldId id="261" r:id="rId5"/>
    <p:sldId id="279" r:id="rId6"/>
    <p:sldId id="289" r:id="rId7"/>
    <p:sldId id="281" r:id="rId8"/>
    <p:sldId id="294" r:id="rId9"/>
    <p:sldId id="290" r:id="rId10"/>
    <p:sldId id="29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CC6600"/>
    <a:srgbClr val="0000FF"/>
    <a:srgbClr val="009900"/>
    <a:srgbClr val="FF3300"/>
    <a:srgbClr val="0066F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738" y="10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0B6EE-6B2E-4859-9BFC-429FC7A100C0}" type="slidenum">
              <a:rPr lang="ru-RU" altLang="ru-KZ" smtClean="0"/>
              <a:pPr/>
              <a:t>‹#›</a:t>
            </a:fld>
            <a:endParaRPr lang="ru-RU" altLang="ru-KZ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5579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CFD48-AF27-4DA4-B977-E54AFD150DD6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2282556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95480-842E-4472-81AD-FFD9CDF3255B}" type="slidenum">
              <a:rPr lang="ru-RU" altLang="ru-KZ" smtClean="0"/>
              <a:pPr/>
              <a:t>‹#›</a:t>
            </a:fld>
            <a:endParaRPr lang="ru-RU" altLang="ru-KZ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811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55BD2-46F2-447F-B018-02E675F4154A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2080467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7E0C6-AC6B-4C8A-B0EF-2A8F03A81D06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797860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386B3-751A-4385-9D21-D6CC908E9024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2981431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 altLang="ru-K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9E45D-59FE-4E36-ABE4-C13B9EC08EFA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1160686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endParaRPr lang="ru-RU" alt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 alt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D79ADA0-53D4-4BEF-B5DD-5F375B42FB6A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3120442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10103-B8A9-4F99-B956-593DA473159D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390041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F28CE-7203-4321-92DC-F308184C4537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514195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F637B-EE14-4AFC-8F6C-98D6B184371E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3549683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lang="ru-RU" alt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 alt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5A3768EC-FD84-407E-86E4-2BCCAC6C54B5}" type="slidenum">
              <a:rPr lang="ru-RU" altLang="ru-KZ" smtClean="0"/>
              <a:pPr/>
              <a:t>‹#›</a:t>
            </a:fld>
            <a:endParaRPr lang="ru-RU" altLang="ru-KZ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2836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501EDC-BC95-475C-8E10-8881908588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6129" y="1758304"/>
            <a:ext cx="6602853" cy="92774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300" dirty="0">
                <a:solidFill>
                  <a:srgbClr val="0B5195"/>
                </a:solidFill>
                <a:latin typeface="Arial" panose="020B0604020202020204" pitchFamily="34" charset="0"/>
              </a:rPr>
              <a:t>Основы ГИС и обработка геодезических данных</a:t>
            </a:r>
            <a:endParaRPr lang="ru-KZ" sz="33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432C68E-92BD-48BB-BC96-0D78F711D5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0100" y="2946912"/>
            <a:ext cx="7543800" cy="857250"/>
          </a:xfrm>
        </p:spPr>
        <p:txBody>
          <a:bodyPr>
            <a:normAutofit/>
          </a:bodyPr>
          <a:lstStyle/>
          <a:p>
            <a:pPr algn="ctr"/>
            <a:r>
              <a:rPr lang="ru-RU" sz="2100" b="1" dirty="0">
                <a:solidFill>
                  <a:schemeClr val="accent2">
                    <a:lumMod val="50000"/>
                  </a:schemeClr>
                </a:solidFill>
              </a:rPr>
              <a:t>Лекция 12. «Инфраструктура пространственных данных»</a:t>
            </a:r>
            <a:endParaRPr lang="ru-KZ" sz="21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40E226D1-C177-4C3E-B549-09AB972A8663}"/>
              </a:ext>
            </a:extLst>
          </p:cNvPr>
          <p:cNvSpPr txBox="1">
            <a:spLocks/>
          </p:cNvSpPr>
          <p:nvPr/>
        </p:nvSpPr>
        <p:spPr>
          <a:xfrm>
            <a:off x="1128251" y="4455856"/>
            <a:ext cx="7543800" cy="85725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cap="none" dirty="0">
                <a:solidFill>
                  <a:schemeClr val="tx1"/>
                </a:solidFill>
              </a:rPr>
              <a:t>Лектор </a:t>
            </a:r>
          </a:p>
          <a:p>
            <a:r>
              <a:rPr lang="ru-RU" sz="1800" b="1" cap="none" dirty="0">
                <a:solidFill>
                  <a:schemeClr val="tx1"/>
                </a:solidFill>
              </a:rPr>
              <a:t>Старший преподаватель </a:t>
            </a:r>
            <a:r>
              <a:rPr lang="ru-RU" sz="1800" b="1" cap="none" dirty="0" err="1">
                <a:solidFill>
                  <a:schemeClr val="tx1"/>
                </a:solidFill>
              </a:rPr>
              <a:t>Кутубаева</a:t>
            </a:r>
            <a:r>
              <a:rPr lang="ru-RU" sz="1800" b="1" cap="none" dirty="0">
                <a:solidFill>
                  <a:schemeClr val="tx1"/>
                </a:solidFill>
              </a:rPr>
              <a:t> А.А.</a:t>
            </a:r>
            <a:r>
              <a:rPr lang="ru-RU" sz="1800" b="1" dirty="0">
                <a:solidFill>
                  <a:schemeClr val="tx1"/>
                </a:solidFill>
              </a:rPr>
              <a:t> </a:t>
            </a:r>
            <a:endParaRPr lang="ru-KZ" sz="1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238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>
            <a:extLst>
              <a:ext uri="{FF2B5EF4-FFF2-40B4-BE49-F238E27FC236}">
                <a16:creationId xmlns:a16="http://schemas.microsoft.com/office/drawing/2014/main" id="{D30B0D77-1F00-4B83-AC65-F6014108F54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22259" y="490364"/>
            <a:ext cx="8676456" cy="5877272"/>
          </a:xfrm>
        </p:spPr>
        <p:txBody>
          <a:bodyPr>
            <a:normAutofit/>
          </a:bodyPr>
          <a:lstStyle/>
          <a:p>
            <a:pPr marL="609600" indent="-609600" algn="ctr">
              <a:lnSpc>
                <a:spcPct val="80000"/>
              </a:lnSpc>
              <a:buFontTx/>
              <a:buNone/>
            </a:pPr>
            <a:r>
              <a:rPr lang="ru-RU" altLang="ru-KZ" b="1" dirty="0">
                <a:solidFill>
                  <a:schemeClr val="accent2">
                    <a:lumMod val="50000"/>
                  </a:schemeClr>
                </a:solidFill>
              </a:rPr>
              <a:t>Сущность инфраструктуры пространственных данных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ru-RU" altLang="ru-KZ" b="1" dirty="0">
                <a:solidFill>
                  <a:schemeClr val="accent2">
                    <a:lumMod val="50000"/>
                  </a:schemeClr>
                </a:solidFill>
              </a:rPr>
              <a:t>Инфраструктура пространственных данных (ИПД) –  это система базовых пространственных данных и метаданных, организационных структур, механизмов правового регулирования, методической базы, технологий и технических средств, обеспечивающая широкий доступ к национальным пространственным ресурсам, эффективное использование пространственных данных гражданами, организациями и органами власти и самоуправления.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ru-RU" altLang="ru-KZ" b="1" dirty="0">
                <a:solidFill>
                  <a:schemeClr val="accent2">
                    <a:lumMod val="50000"/>
                  </a:schemeClr>
                </a:solidFill>
              </a:rPr>
              <a:t>Это комплекс, включающий технологии, общие стандарты, финансовые и человеческие ресурсы, а также связанные с ними действия, необходимые для сбора, обработки, распространения, использования, поддержания и сохранения пространственных данных.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ru-RU" altLang="ru-KZ" b="1" dirty="0">
                <a:solidFill>
                  <a:schemeClr val="accent2">
                    <a:lumMod val="50000"/>
                  </a:schemeClr>
                </a:solidFill>
              </a:rPr>
              <a:t>Основными целями создания ИПД является формирование единого территориального  геоинформационного пространства, обеспечение быстрого и эффективного поиска,  информационного взаимодействия потребителей и поставщиков </a:t>
            </a:r>
            <a:r>
              <a:rPr lang="ru-RU" altLang="ru-KZ" b="1" dirty="0" err="1">
                <a:solidFill>
                  <a:schemeClr val="accent2">
                    <a:lumMod val="50000"/>
                  </a:schemeClr>
                </a:solidFill>
              </a:rPr>
              <a:t>геинформации</a:t>
            </a:r>
            <a:r>
              <a:rPr lang="ru-RU" altLang="ru-KZ" b="1" dirty="0">
                <a:solidFill>
                  <a:schemeClr val="accent2">
                    <a:lumMod val="50000"/>
                  </a:schemeClr>
                </a:solidFill>
              </a:rPr>
              <a:t>,  использование </a:t>
            </a:r>
            <a:r>
              <a:rPr lang="ru-RU" altLang="ru-KZ" b="1" dirty="0" err="1">
                <a:solidFill>
                  <a:schemeClr val="accent2">
                    <a:lumMod val="50000"/>
                  </a:schemeClr>
                </a:solidFill>
              </a:rPr>
              <a:t>геоинформации</a:t>
            </a:r>
            <a:r>
              <a:rPr lang="ru-RU" altLang="ru-KZ" b="1" dirty="0">
                <a:solidFill>
                  <a:schemeClr val="accent2">
                    <a:lumMod val="50000"/>
                  </a:schemeClr>
                </a:solidFill>
              </a:rPr>
              <a:t>  в системах поддержки принятия решений, системах управления территориями, отраслевых территориальных системах.</a:t>
            </a:r>
            <a:r>
              <a:rPr lang="ru-RU" altLang="ru-KZ" dirty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10246" name="Freeform 6">
            <a:extLst>
              <a:ext uri="{FF2B5EF4-FFF2-40B4-BE49-F238E27FC236}">
                <a16:creationId xmlns:a16="http://schemas.microsoft.com/office/drawing/2014/main" id="{1A03A96F-0794-4D91-BBA1-A0775A55934E}"/>
              </a:ext>
            </a:extLst>
          </p:cNvPr>
          <p:cNvSpPr>
            <a:spLocks/>
          </p:cNvSpPr>
          <p:nvPr/>
        </p:nvSpPr>
        <p:spPr bwMode="auto">
          <a:xfrm>
            <a:off x="120650" y="4638675"/>
            <a:ext cx="3119438" cy="631825"/>
          </a:xfrm>
          <a:custGeom>
            <a:avLst/>
            <a:gdLst>
              <a:gd name="T0" fmla="*/ 0 w 1965"/>
              <a:gd name="T1" fmla="*/ 356 h 398"/>
              <a:gd name="T2" fmla="*/ 161 w 1965"/>
              <a:gd name="T3" fmla="*/ 390 h 398"/>
              <a:gd name="T4" fmla="*/ 305 w 1965"/>
              <a:gd name="T5" fmla="*/ 339 h 398"/>
              <a:gd name="T6" fmla="*/ 381 w 1965"/>
              <a:gd name="T7" fmla="*/ 212 h 398"/>
              <a:gd name="T8" fmla="*/ 441 w 1965"/>
              <a:gd name="T9" fmla="*/ 170 h 398"/>
              <a:gd name="T10" fmla="*/ 508 w 1965"/>
              <a:gd name="T11" fmla="*/ 102 h 398"/>
              <a:gd name="T12" fmla="*/ 678 w 1965"/>
              <a:gd name="T13" fmla="*/ 60 h 398"/>
              <a:gd name="T14" fmla="*/ 940 w 1965"/>
              <a:gd name="T15" fmla="*/ 0 h 398"/>
              <a:gd name="T16" fmla="*/ 1118 w 1965"/>
              <a:gd name="T17" fmla="*/ 51 h 398"/>
              <a:gd name="T18" fmla="*/ 1245 w 1965"/>
              <a:gd name="T19" fmla="*/ 85 h 398"/>
              <a:gd name="T20" fmla="*/ 1432 w 1965"/>
              <a:gd name="T21" fmla="*/ 127 h 398"/>
              <a:gd name="T22" fmla="*/ 1508 w 1965"/>
              <a:gd name="T23" fmla="*/ 178 h 398"/>
              <a:gd name="T24" fmla="*/ 1533 w 1965"/>
              <a:gd name="T25" fmla="*/ 229 h 398"/>
              <a:gd name="T26" fmla="*/ 1559 w 1965"/>
              <a:gd name="T27" fmla="*/ 246 h 398"/>
              <a:gd name="T28" fmla="*/ 1635 w 1965"/>
              <a:gd name="T29" fmla="*/ 280 h 398"/>
              <a:gd name="T30" fmla="*/ 1737 w 1965"/>
              <a:gd name="T31" fmla="*/ 322 h 398"/>
              <a:gd name="T32" fmla="*/ 1813 w 1965"/>
              <a:gd name="T33" fmla="*/ 348 h 398"/>
              <a:gd name="T34" fmla="*/ 1838 w 1965"/>
              <a:gd name="T35" fmla="*/ 373 h 398"/>
              <a:gd name="T36" fmla="*/ 1965 w 1965"/>
              <a:gd name="T37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65" h="398">
                <a:moveTo>
                  <a:pt x="0" y="356"/>
                </a:moveTo>
                <a:cubicBezTo>
                  <a:pt x="53" y="370"/>
                  <a:pt x="106" y="383"/>
                  <a:pt x="161" y="390"/>
                </a:cubicBezTo>
                <a:cubicBezTo>
                  <a:pt x="247" y="383"/>
                  <a:pt x="254" y="392"/>
                  <a:pt x="305" y="339"/>
                </a:cubicBezTo>
                <a:cubicBezTo>
                  <a:pt x="323" y="289"/>
                  <a:pt x="344" y="250"/>
                  <a:pt x="381" y="212"/>
                </a:cubicBezTo>
                <a:cubicBezTo>
                  <a:pt x="395" y="174"/>
                  <a:pt x="404" y="181"/>
                  <a:pt x="441" y="170"/>
                </a:cubicBezTo>
                <a:cubicBezTo>
                  <a:pt x="463" y="147"/>
                  <a:pt x="479" y="116"/>
                  <a:pt x="508" y="102"/>
                </a:cubicBezTo>
                <a:cubicBezTo>
                  <a:pt x="560" y="77"/>
                  <a:pt x="622" y="70"/>
                  <a:pt x="678" y="60"/>
                </a:cubicBezTo>
                <a:cubicBezTo>
                  <a:pt x="767" y="44"/>
                  <a:pt x="855" y="31"/>
                  <a:pt x="940" y="0"/>
                </a:cubicBezTo>
                <a:cubicBezTo>
                  <a:pt x="999" y="30"/>
                  <a:pt x="1053" y="42"/>
                  <a:pt x="1118" y="51"/>
                </a:cubicBezTo>
                <a:cubicBezTo>
                  <a:pt x="1165" y="67"/>
                  <a:pt x="1197" y="77"/>
                  <a:pt x="1245" y="85"/>
                </a:cubicBezTo>
                <a:cubicBezTo>
                  <a:pt x="1308" y="106"/>
                  <a:pt x="1366" y="119"/>
                  <a:pt x="1432" y="127"/>
                </a:cubicBezTo>
                <a:cubicBezTo>
                  <a:pt x="1457" y="153"/>
                  <a:pt x="1474" y="167"/>
                  <a:pt x="1508" y="178"/>
                </a:cubicBezTo>
                <a:cubicBezTo>
                  <a:pt x="1518" y="194"/>
                  <a:pt x="1521" y="214"/>
                  <a:pt x="1533" y="229"/>
                </a:cubicBezTo>
                <a:cubicBezTo>
                  <a:pt x="1540" y="237"/>
                  <a:pt x="1551" y="239"/>
                  <a:pt x="1559" y="246"/>
                </a:cubicBezTo>
                <a:cubicBezTo>
                  <a:pt x="1606" y="285"/>
                  <a:pt x="1558" y="266"/>
                  <a:pt x="1635" y="280"/>
                </a:cubicBezTo>
                <a:cubicBezTo>
                  <a:pt x="1668" y="297"/>
                  <a:pt x="1701" y="311"/>
                  <a:pt x="1737" y="322"/>
                </a:cubicBezTo>
                <a:cubicBezTo>
                  <a:pt x="1818" y="377"/>
                  <a:pt x="1681" y="289"/>
                  <a:pt x="1813" y="348"/>
                </a:cubicBezTo>
                <a:cubicBezTo>
                  <a:pt x="1824" y="353"/>
                  <a:pt x="1828" y="366"/>
                  <a:pt x="1838" y="373"/>
                </a:cubicBezTo>
                <a:cubicBezTo>
                  <a:pt x="1868" y="393"/>
                  <a:pt x="1929" y="398"/>
                  <a:pt x="1965" y="398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>
            <a:extLst>
              <a:ext uri="{FF2B5EF4-FFF2-40B4-BE49-F238E27FC236}">
                <a16:creationId xmlns:a16="http://schemas.microsoft.com/office/drawing/2014/main" id="{EF2905E6-EF46-4C57-8AD1-6DFB7F40ED9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609600" indent="-609600" algn="ctr">
              <a:lnSpc>
                <a:spcPct val="80000"/>
              </a:lnSpc>
              <a:buFontTx/>
              <a:buNone/>
            </a:pPr>
            <a:r>
              <a:rPr lang="ru-RU" altLang="ru-KZ" sz="1800" b="1" dirty="0">
                <a:solidFill>
                  <a:schemeClr val="accent2">
                    <a:lumMod val="50000"/>
                  </a:schemeClr>
                </a:solidFill>
              </a:rPr>
              <a:t>    </a:t>
            </a:r>
            <a:r>
              <a:rPr lang="ru-RU" altLang="ru-KZ" sz="3600" b="1" dirty="0">
                <a:solidFill>
                  <a:schemeClr val="accent2">
                    <a:lumMod val="50000"/>
                  </a:schemeClr>
                </a:solidFill>
              </a:rPr>
              <a:t>Предпосылки создания ИПД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ru-RU" altLang="ru-KZ" sz="1900" b="1" dirty="0">
                <a:solidFill>
                  <a:schemeClr val="accent2">
                    <a:lumMod val="50000"/>
                  </a:schemeClr>
                </a:solidFill>
              </a:rPr>
              <a:t>Необходимость создания ИПД обусловлена тем, что многие годы информационная деятельность осуществлялась при отсутствии единых правил и технических требований к </a:t>
            </a:r>
            <a:r>
              <a:rPr lang="ru-RU" altLang="ru-KZ" sz="1900" b="1" dirty="0" err="1">
                <a:solidFill>
                  <a:schemeClr val="accent2">
                    <a:lumMod val="50000"/>
                  </a:schemeClr>
                </a:solidFill>
              </a:rPr>
              <a:t>геоинформации</a:t>
            </a:r>
            <a:r>
              <a:rPr lang="ru-RU" altLang="ru-KZ" sz="1900" b="1" dirty="0">
                <a:solidFill>
                  <a:schemeClr val="accent2">
                    <a:lumMod val="50000"/>
                  </a:schemeClr>
                </a:solidFill>
              </a:rPr>
              <a:t>. В результате  этого, данные представлены с разным содержанием, в разных масштабах, структурах и форматах, с разной степенью точности и детальности, базы данных  </a:t>
            </a:r>
            <a:r>
              <a:rPr lang="ru-RU" altLang="ru-KZ" sz="1900" b="1" dirty="0" err="1">
                <a:solidFill>
                  <a:schemeClr val="accent2">
                    <a:lumMod val="50000"/>
                  </a:schemeClr>
                </a:solidFill>
              </a:rPr>
              <a:t>пространственно</a:t>
            </a:r>
            <a:r>
              <a:rPr lang="ru-RU" altLang="ru-KZ" sz="1900" b="1" dirty="0">
                <a:solidFill>
                  <a:schemeClr val="accent2">
                    <a:lumMod val="50000"/>
                  </a:schemeClr>
                </a:solidFill>
              </a:rPr>
              <a:t> разнесены,  поиск  необходимой информации затруднен или вообще невозможен, не налажены каналы информационного обмена, </a:t>
            </a:r>
            <a:r>
              <a:rPr lang="ru-RU" altLang="ru-KZ" sz="1900" b="1" dirty="0" err="1">
                <a:solidFill>
                  <a:schemeClr val="accent2">
                    <a:lumMod val="50000"/>
                  </a:schemeClr>
                </a:solidFill>
              </a:rPr>
              <a:t>геоинформация</a:t>
            </a:r>
            <a:r>
              <a:rPr lang="ru-RU" altLang="ru-KZ" sz="1900" b="1" dirty="0">
                <a:solidFill>
                  <a:schemeClr val="accent2">
                    <a:lumMod val="50000"/>
                  </a:schemeClr>
                </a:solidFill>
              </a:rPr>
              <a:t> в большинстве случаев недоступна широкому кругу пользователей. 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ru-RU" altLang="ru-KZ" sz="1900" b="1" dirty="0">
                <a:solidFill>
                  <a:schemeClr val="accent2">
                    <a:lumMod val="50000"/>
                  </a:schemeClr>
                </a:solidFill>
              </a:rPr>
              <a:t>Впервые, идея создания инфраструктуры пространственных данных (</a:t>
            </a:r>
            <a:r>
              <a:rPr lang="ru-RU" altLang="ru-KZ" sz="1900" b="1" dirty="0" err="1">
                <a:solidFill>
                  <a:schemeClr val="accent2">
                    <a:lumMod val="50000"/>
                  </a:schemeClr>
                </a:solidFill>
              </a:rPr>
              <a:t>Spatial</a:t>
            </a:r>
            <a:r>
              <a:rPr lang="ru-RU" altLang="ru-KZ" sz="1900" b="1" dirty="0">
                <a:solidFill>
                  <a:schemeClr val="accent2">
                    <a:lumMod val="50000"/>
                  </a:schemeClr>
                </a:solidFill>
              </a:rPr>
              <a:t> Data Infrastructure - </a:t>
            </a:r>
            <a:r>
              <a:rPr lang="en-US" altLang="ru-KZ" sz="1900" b="1" dirty="0">
                <a:solidFill>
                  <a:schemeClr val="accent2">
                    <a:lumMod val="50000"/>
                  </a:schemeClr>
                </a:solidFill>
              </a:rPr>
              <a:t>SDI</a:t>
            </a:r>
            <a:r>
              <a:rPr lang="ru-RU" altLang="ru-KZ" sz="1900" b="1" dirty="0">
                <a:solidFill>
                  <a:schemeClr val="accent2">
                    <a:lumMod val="50000"/>
                  </a:schemeClr>
                </a:solidFill>
              </a:rPr>
              <a:t>) была определена в указе Президента США Билла Клинтона в 1994 году: «Географическая информация крайне важна для экономического развития, разумного управления природными ресурсами и защиты окружающей среды. В настоящее время современные технологии позволяют совершенствовать сбор, передачу и использование географических (или </a:t>
            </a:r>
            <a:r>
              <a:rPr lang="ru-RU" altLang="ru-KZ" sz="1900" b="1" dirty="0" err="1">
                <a:solidFill>
                  <a:schemeClr val="accent2">
                    <a:lumMod val="50000"/>
                  </a:schemeClr>
                </a:solidFill>
              </a:rPr>
              <a:t>геопространственных</a:t>
            </a:r>
            <a:r>
              <a:rPr lang="ru-RU" altLang="ru-KZ" sz="1900" b="1" dirty="0">
                <a:solidFill>
                  <a:schemeClr val="accent2">
                    <a:lumMod val="50000"/>
                  </a:schemeClr>
                </a:solidFill>
              </a:rPr>
              <a:t>) данных и картографирование. ... Исполнительная власть [должна] развивать ….согласованную инфраструктуру пространственных данных……..чтобы поддержать использование </a:t>
            </a:r>
            <a:r>
              <a:rPr lang="ru-RU" altLang="ru-KZ" sz="1900" b="1" dirty="0" err="1">
                <a:solidFill>
                  <a:schemeClr val="accent2">
                    <a:lumMod val="50000"/>
                  </a:schemeClr>
                </a:solidFill>
              </a:rPr>
              <a:t>геопространственных</a:t>
            </a:r>
            <a:r>
              <a:rPr lang="ru-RU" altLang="ru-KZ" sz="1900" b="1" dirty="0">
                <a:solidFill>
                  <a:schemeClr val="accent2">
                    <a:lumMod val="50000"/>
                  </a:schemeClr>
                </a:solidFill>
              </a:rPr>
              <a:t> данных как обществом в целом, так и частными лицами в таких сферах, как транспорт, общественное развитие, сельское хозяйство, ликвидация чрезвычайных ситуаций, охрана окружающей среды и информационные технологии».</a:t>
            </a:r>
            <a:r>
              <a:rPr lang="ru-RU" altLang="ru-KZ" sz="1900" dirty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>
            <a:extLst>
              <a:ext uri="{FF2B5EF4-FFF2-40B4-BE49-F238E27FC236}">
                <a16:creationId xmlns:a16="http://schemas.microsoft.com/office/drawing/2014/main" id="{4A997D82-F056-4277-809D-B5917E7A622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609600" indent="-609600" algn="ctr">
              <a:lnSpc>
                <a:spcPct val="80000"/>
              </a:lnSpc>
              <a:buFontTx/>
              <a:buNone/>
            </a:pPr>
            <a:r>
              <a:rPr lang="ru-RU" altLang="ru-KZ" b="1" dirty="0">
                <a:solidFill>
                  <a:schemeClr val="accent2">
                    <a:lumMod val="50000"/>
                  </a:schemeClr>
                </a:solidFill>
              </a:rPr>
              <a:t>Предпосылки создания ИПД- продолжение</a:t>
            </a:r>
          </a:p>
          <a:p>
            <a:pPr marL="609600" indent="-609600" algn="just">
              <a:lnSpc>
                <a:spcPct val="80000"/>
              </a:lnSpc>
              <a:buFontTx/>
              <a:buNone/>
            </a:pPr>
            <a:r>
              <a:rPr lang="ru-RU" altLang="ru-KZ" sz="2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 marL="609600" indent="-609600" algn="just">
              <a:lnSpc>
                <a:spcPct val="80000"/>
              </a:lnSpc>
              <a:buFontTx/>
              <a:buNone/>
            </a:pP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Термин </a:t>
            </a:r>
            <a:r>
              <a:rPr lang="ru-RU" altLang="ru-KZ" sz="2400" b="1" i="1" dirty="0">
                <a:solidFill>
                  <a:schemeClr val="accent2">
                    <a:lumMod val="50000"/>
                  </a:schemeClr>
                </a:solidFill>
              </a:rPr>
              <a:t>SDI </a:t>
            </a: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 используется «</a:t>
            </a:r>
            <a:r>
              <a:rPr lang="ru-RU" altLang="ru-KZ" sz="2400" b="1" i="1" dirty="0">
                <a:solidFill>
                  <a:schemeClr val="accent2">
                    <a:lumMod val="50000"/>
                  </a:schemeClr>
                </a:solidFill>
              </a:rPr>
              <a:t>для наименования технологий, принципов, организационных мероприятий, финансовых и человеческих ресурсов, которые способствуют получению, дополнению и эффективному использованию географических данных»</a:t>
            </a: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 (Руководство по созданию глобальной инфраструктуры пространственных данных, США, 2006 год). </a:t>
            </a:r>
          </a:p>
          <a:p>
            <a:pPr marL="609600" indent="-609600" algn="just">
              <a:lnSpc>
                <a:spcPct val="80000"/>
              </a:lnSpc>
              <a:buFontTx/>
              <a:buNone/>
            </a:pP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SDI обеспечивает возможность </a:t>
            </a:r>
            <a:r>
              <a:rPr lang="ru-RU" altLang="ru-KZ" sz="2400" b="1" i="1" dirty="0">
                <a:solidFill>
                  <a:schemeClr val="accent2">
                    <a:lumMod val="50000"/>
                  </a:schemeClr>
                </a:solidFill>
              </a:rPr>
              <a:t>получения, дополнения и применения</a:t>
            </a: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 пространственных данных для политиков, топографов, управляющих, граждан и их организаций. </a:t>
            </a:r>
          </a:p>
          <a:p>
            <a:pPr marL="609600" indent="-609600" algn="just">
              <a:lnSpc>
                <a:spcPct val="80000"/>
              </a:lnSpc>
              <a:buFontTx/>
              <a:buNone/>
            </a:pP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Технологии SDI состоят из </a:t>
            </a:r>
            <a:r>
              <a:rPr lang="ru-RU" altLang="ru-KZ" sz="2400" b="1" i="1" dirty="0">
                <a:solidFill>
                  <a:schemeClr val="accent2">
                    <a:lumMod val="50000"/>
                  </a:schemeClr>
                </a:solidFill>
              </a:rPr>
              <a:t>комплекса услуг по передаче данных, </a:t>
            </a: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которые поставляют географические данные и их атрибуты. Услуги и данные документируются при помощи </a:t>
            </a:r>
            <a:r>
              <a:rPr lang="ru-RU" altLang="ru-KZ" sz="2400" b="1" i="1" dirty="0">
                <a:solidFill>
                  <a:schemeClr val="accent2">
                    <a:lumMod val="50000"/>
                  </a:schemeClr>
                </a:solidFill>
              </a:rPr>
              <a:t>мета-данных,</a:t>
            </a: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 которые в свою очередь предлагают средства </a:t>
            </a:r>
            <a:r>
              <a:rPr lang="ru-RU" altLang="ru-KZ" sz="2400" b="1" i="1" dirty="0">
                <a:solidFill>
                  <a:schemeClr val="accent2">
                    <a:lumMod val="50000"/>
                  </a:schemeClr>
                </a:solidFill>
              </a:rPr>
              <a:t>для обнаружения, визуализации и оценки данных через сеть.</a:t>
            </a:r>
            <a:r>
              <a:rPr lang="ru-RU" altLang="ru-KZ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reeform 2">
            <a:extLst>
              <a:ext uri="{FF2B5EF4-FFF2-40B4-BE49-F238E27FC236}">
                <a16:creationId xmlns:a16="http://schemas.microsoft.com/office/drawing/2014/main" id="{C6469E86-EEA1-4F3E-A504-2C012E133A06}"/>
              </a:ext>
            </a:extLst>
          </p:cNvPr>
          <p:cNvSpPr>
            <a:spLocks/>
          </p:cNvSpPr>
          <p:nvPr/>
        </p:nvSpPr>
        <p:spPr bwMode="auto">
          <a:xfrm>
            <a:off x="120650" y="4638675"/>
            <a:ext cx="3119438" cy="631825"/>
          </a:xfrm>
          <a:custGeom>
            <a:avLst/>
            <a:gdLst>
              <a:gd name="T0" fmla="*/ 0 w 1965"/>
              <a:gd name="T1" fmla="*/ 356 h 398"/>
              <a:gd name="T2" fmla="*/ 161 w 1965"/>
              <a:gd name="T3" fmla="*/ 390 h 398"/>
              <a:gd name="T4" fmla="*/ 305 w 1965"/>
              <a:gd name="T5" fmla="*/ 339 h 398"/>
              <a:gd name="T6" fmla="*/ 381 w 1965"/>
              <a:gd name="T7" fmla="*/ 212 h 398"/>
              <a:gd name="T8" fmla="*/ 441 w 1965"/>
              <a:gd name="T9" fmla="*/ 170 h 398"/>
              <a:gd name="T10" fmla="*/ 508 w 1965"/>
              <a:gd name="T11" fmla="*/ 102 h 398"/>
              <a:gd name="T12" fmla="*/ 678 w 1965"/>
              <a:gd name="T13" fmla="*/ 60 h 398"/>
              <a:gd name="T14" fmla="*/ 940 w 1965"/>
              <a:gd name="T15" fmla="*/ 0 h 398"/>
              <a:gd name="T16" fmla="*/ 1118 w 1965"/>
              <a:gd name="T17" fmla="*/ 51 h 398"/>
              <a:gd name="T18" fmla="*/ 1245 w 1965"/>
              <a:gd name="T19" fmla="*/ 85 h 398"/>
              <a:gd name="T20" fmla="*/ 1432 w 1965"/>
              <a:gd name="T21" fmla="*/ 127 h 398"/>
              <a:gd name="T22" fmla="*/ 1508 w 1965"/>
              <a:gd name="T23" fmla="*/ 178 h 398"/>
              <a:gd name="T24" fmla="*/ 1533 w 1965"/>
              <a:gd name="T25" fmla="*/ 229 h 398"/>
              <a:gd name="T26" fmla="*/ 1559 w 1965"/>
              <a:gd name="T27" fmla="*/ 246 h 398"/>
              <a:gd name="T28" fmla="*/ 1635 w 1965"/>
              <a:gd name="T29" fmla="*/ 280 h 398"/>
              <a:gd name="T30" fmla="*/ 1737 w 1965"/>
              <a:gd name="T31" fmla="*/ 322 h 398"/>
              <a:gd name="T32" fmla="*/ 1813 w 1965"/>
              <a:gd name="T33" fmla="*/ 348 h 398"/>
              <a:gd name="T34" fmla="*/ 1838 w 1965"/>
              <a:gd name="T35" fmla="*/ 373 h 398"/>
              <a:gd name="T36" fmla="*/ 1965 w 1965"/>
              <a:gd name="T37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65" h="398">
                <a:moveTo>
                  <a:pt x="0" y="356"/>
                </a:moveTo>
                <a:cubicBezTo>
                  <a:pt x="53" y="370"/>
                  <a:pt x="106" y="383"/>
                  <a:pt x="161" y="390"/>
                </a:cubicBezTo>
                <a:cubicBezTo>
                  <a:pt x="247" y="383"/>
                  <a:pt x="254" y="392"/>
                  <a:pt x="305" y="339"/>
                </a:cubicBezTo>
                <a:cubicBezTo>
                  <a:pt x="323" y="289"/>
                  <a:pt x="344" y="250"/>
                  <a:pt x="381" y="212"/>
                </a:cubicBezTo>
                <a:cubicBezTo>
                  <a:pt x="395" y="174"/>
                  <a:pt x="404" y="181"/>
                  <a:pt x="441" y="170"/>
                </a:cubicBezTo>
                <a:cubicBezTo>
                  <a:pt x="463" y="147"/>
                  <a:pt x="479" y="116"/>
                  <a:pt x="508" y="102"/>
                </a:cubicBezTo>
                <a:cubicBezTo>
                  <a:pt x="560" y="77"/>
                  <a:pt x="622" y="70"/>
                  <a:pt x="678" y="60"/>
                </a:cubicBezTo>
                <a:cubicBezTo>
                  <a:pt x="767" y="44"/>
                  <a:pt x="855" y="31"/>
                  <a:pt x="940" y="0"/>
                </a:cubicBezTo>
                <a:cubicBezTo>
                  <a:pt x="999" y="30"/>
                  <a:pt x="1053" y="42"/>
                  <a:pt x="1118" y="51"/>
                </a:cubicBezTo>
                <a:cubicBezTo>
                  <a:pt x="1165" y="67"/>
                  <a:pt x="1197" y="77"/>
                  <a:pt x="1245" y="85"/>
                </a:cubicBezTo>
                <a:cubicBezTo>
                  <a:pt x="1308" y="106"/>
                  <a:pt x="1366" y="119"/>
                  <a:pt x="1432" y="127"/>
                </a:cubicBezTo>
                <a:cubicBezTo>
                  <a:pt x="1457" y="153"/>
                  <a:pt x="1474" y="167"/>
                  <a:pt x="1508" y="178"/>
                </a:cubicBezTo>
                <a:cubicBezTo>
                  <a:pt x="1518" y="194"/>
                  <a:pt x="1521" y="214"/>
                  <a:pt x="1533" y="229"/>
                </a:cubicBezTo>
                <a:cubicBezTo>
                  <a:pt x="1540" y="237"/>
                  <a:pt x="1551" y="239"/>
                  <a:pt x="1559" y="246"/>
                </a:cubicBezTo>
                <a:cubicBezTo>
                  <a:pt x="1606" y="285"/>
                  <a:pt x="1558" y="266"/>
                  <a:pt x="1635" y="280"/>
                </a:cubicBezTo>
                <a:cubicBezTo>
                  <a:pt x="1668" y="297"/>
                  <a:pt x="1701" y="311"/>
                  <a:pt x="1737" y="322"/>
                </a:cubicBezTo>
                <a:cubicBezTo>
                  <a:pt x="1818" y="377"/>
                  <a:pt x="1681" y="289"/>
                  <a:pt x="1813" y="348"/>
                </a:cubicBezTo>
                <a:cubicBezTo>
                  <a:pt x="1824" y="353"/>
                  <a:pt x="1828" y="366"/>
                  <a:pt x="1838" y="373"/>
                </a:cubicBezTo>
                <a:cubicBezTo>
                  <a:pt x="1868" y="393"/>
                  <a:pt x="1929" y="398"/>
                  <a:pt x="1965" y="398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3BFA29F1-9555-469D-A1A0-C01E17CBA8F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Tx/>
              <a:buNone/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altLang="ru-KZ" b="1" dirty="0">
                <a:solidFill>
                  <a:schemeClr val="accent2">
                    <a:lumMod val="50000"/>
                  </a:schemeClr>
                </a:solidFill>
              </a:rPr>
              <a:t>Предпосылки создания ИПД- продолжение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В Европе по  инициативе Европейского Союза  организованы работы по созданию </a:t>
            </a:r>
            <a:r>
              <a:rPr lang="en-US" altLang="ru-KZ" sz="2400" b="1" dirty="0">
                <a:solidFill>
                  <a:schemeClr val="accent2">
                    <a:lumMod val="50000"/>
                  </a:schemeClr>
                </a:solidFill>
              </a:rPr>
              <a:t>INSPIRE ( Infrastructure for Spatial Information in Europe) - </a:t>
            </a: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Европейской</a:t>
            </a:r>
            <a:r>
              <a:rPr lang="en-US" altLang="ru-KZ" sz="2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инфраструктуры</a:t>
            </a:r>
            <a:r>
              <a:rPr lang="en-US" altLang="ru-KZ" sz="2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пространственных</a:t>
            </a:r>
            <a:r>
              <a:rPr lang="en-US" altLang="ru-KZ" sz="2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данных</a:t>
            </a:r>
            <a:r>
              <a:rPr lang="en-US" altLang="ru-KZ" sz="2400" b="1" dirty="0">
                <a:solidFill>
                  <a:schemeClr val="accent2">
                    <a:lumMod val="50000"/>
                  </a:schemeClr>
                </a:solidFill>
              </a:rPr>
              <a:t>.  </a:t>
            </a: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В задачу INSPIRE входит создание расширенной сети баз данных на местном, национальном и европейском уровнях. Каждая база данных должна управляться таким образом, чтобы обеспечивать информациями и услугами, необходимыми как отдельным странам, так и Европейскому Союзу. При этом, базы данных должны отвечать общепринятым стандартам и протоколам для достижения операционной совместимости. 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В России аналогичные работы ведутся в направлении создания информационной инфраструктуры пространственных данных Российской Федерации, а также региональных ИПД.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Freeform 2">
            <a:extLst>
              <a:ext uri="{FF2B5EF4-FFF2-40B4-BE49-F238E27FC236}">
                <a16:creationId xmlns:a16="http://schemas.microsoft.com/office/drawing/2014/main" id="{286D43E7-9A21-4E1B-B567-DDA70E05C05E}"/>
              </a:ext>
            </a:extLst>
          </p:cNvPr>
          <p:cNvSpPr>
            <a:spLocks/>
          </p:cNvSpPr>
          <p:nvPr/>
        </p:nvSpPr>
        <p:spPr bwMode="auto">
          <a:xfrm>
            <a:off x="120650" y="4638675"/>
            <a:ext cx="3119438" cy="631825"/>
          </a:xfrm>
          <a:custGeom>
            <a:avLst/>
            <a:gdLst>
              <a:gd name="T0" fmla="*/ 0 w 1965"/>
              <a:gd name="T1" fmla="*/ 356 h 398"/>
              <a:gd name="T2" fmla="*/ 161 w 1965"/>
              <a:gd name="T3" fmla="*/ 390 h 398"/>
              <a:gd name="T4" fmla="*/ 305 w 1965"/>
              <a:gd name="T5" fmla="*/ 339 h 398"/>
              <a:gd name="T6" fmla="*/ 381 w 1965"/>
              <a:gd name="T7" fmla="*/ 212 h 398"/>
              <a:gd name="T8" fmla="*/ 441 w 1965"/>
              <a:gd name="T9" fmla="*/ 170 h 398"/>
              <a:gd name="T10" fmla="*/ 508 w 1965"/>
              <a:gd name="T11" fmla="*/ 102 h 398"/>
              <a:gd name="T12" fmla="*/ 678 w 1965"/>
              <a:gd name="T13" fmla="*/ 60 h 398"/>
              <a:gd name="T14" fmla="*/ 940 w 1965"/>
              <a:gd name="T15" fmla="*/ 0 h 398"/>
              <a:gd name="T16" fmla="*/ 1118 w 1965"/>
              <a:gd name="T17" fmla="*/ 51 h 398"/>
              <a:gd name="T18" fmla="*/ 1245 w 1965"/>
              <a:gd name="T19" fmla="*/ 85 h 398"/>
              <a:gd name="T20" fmla="*/ 1432 w 1965"/>
              <a:gd name="T21" fmla="*/ 127 h 398"/>
              <a:gd name="T22" fmla="*/ 1508 w 1965"/>
              <a:gd name="T23" fmla="*/ 178 h 398"/>
              <a:gd name="T24" fmla="*/ 1533 w 1965"/>
              <a:gd name="T25" fmla="*/ 229 h 398"/>
              <a:gd name="T26" fmla="*/ 1559 w 1965"/>
              <a:gd name="T27" fmla="*/ 246 h 398"/>
              <a:gd name="T28" fmla="*/ 1635 w 1965"/>
              <a:gd name="T29" fmla="*/ 280 h 398"/>
              <a:gd name="T30" fmla="*/ 1737 w 1965"/>
              <a:gd name="T31" fmla="*/ 322 h 398"/>
              <a:gd name="T32" fmla="*/ 1813 w 1965"/>
              <a:gd name="T33" fmla="*/ 348 h 398"/>
              <a:gd name="T34" fmla="*/ 1838 w 1965"/>
              <a:gd name="T35" fmla="*/ 373 h 398"/>
              <a:gd name="T36" fmla="*/ 1965 w 1965"/>
              <a:gd name="T37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65" h="398">
                <a:moveTo>
                  <a:pt x="0" y="356"/>
                </a:moveTo>
                <a:cubicBezTo>
                  <a:pt x="53" y="370"/>
                  <a:pt x="106" y="383"/>
                  <a:pt x="161" y="390"/>
                </a:cubicBezTo>
                <a:cubicBezTo>
                  <a:pt x="247" y="383"/>
                  <a:pt x="254" y="392"/>
                  <a:pt x="305" y="339"/>
                </a:cubicBezTo>
                <a:cubicBezTo>
                  <a:pt x="323" y="289"/>
                  <a:pt x="344" y="250"/>
                  <a:pt x="381" y="212"/>
                </a:cubicBezTo>
                <a:cubicBezTo>
                  <a:pt x="395" y="174"/>
                  <a:pt x="404" y="181"/>
                  <a:pt x="441" y="170"/>
                </a:cubicBezTo>
                <a:cubicBezTo>
                  <a:pt x="463" y="147"/>
                  <a:pt x="479" y="116"/>
                  <a:pt x="508" y="102"/>
                </a:cubicBezTo>
                <a:cubicBezTo>
                  <a:pt x="560" y="77"/>
                  <a:pt x="622" y="70"/>
                  <a:pt x="678" y="60"/>
                </a:cubicBezTo>
                <a:cubicBezTo>
                  <a:pt x="767" y="44"/>
                  <a:pt x="855" y="31"/>
                  <a:pt x="940" y="0"/>
                </a:cubicBezTo>
                <a:cubicBezTo>
                  <a:pt x="999" y="30"/>
                  <a:pt x="1053" y="42"/>
                  <a:pt x="1118" y="51"/>
                </a:cubicBezTo>
                <a:cubicBezTo>
                  <a:pt x="1165" y="67"/>
                  <a:pt x="1197" y="77"/>
                  <a:pt x="1245" y="85"/>
                </a:cubicBezTo>
                <a:cubicBezTo>
                  <a:pt x="1308" y="106"/>
                  <a:pt x="1366" y="119"/>
                  <a:pt x="1432" y="127"/>
                </a:cubicBezTo>
                <a:cubicBezTo>
                  <a:pt x="1457" y="153"/>
                  <a:pt x="1474" y="167"/>
                  <a:pt x="1508" y="178"/>
                </a:cubicBezTo>
                <a:cubicBezTo>
                  <a:pt x="1518" y="194"/>
                  <a:pt x="1521" y="214"/>
                  <a:pt x="1533" y="229"/>
                </a:cubicBezTo>
                <a:cubicBezTo>
                  <a:pt x="1540" y="237"/>
                  <a:pt x="1551" y="239"/>
                  <a:pt x="1559" y="246"/>
                </a:cubicBezTo>
                <a:cubicBezTo>
                  <a:pt x="1606" y="285"/>
                  <a:pt x="1558" y="266"/>
                  <a:pt x="1635" y="280"/>
                </a:cubicBezTo>
                <a:cubicBezTo>
                  <a:pt x="1668" y="297"/>
                  <a:pt x="1701" y="311"/>
                  <a:pt x="1737" y="322"/>
                </a:cubicBezTo>
                <a:cubicBezTo>
                  <a:pt x="1818" y="377"/>
                  <a:pt x="1681" y="289"/>
                  <a:pt x="1813" y="348"/>
                </a:cubicBezTo>
                <a:cubicBezTo>
                  <a:pt x="1824" y="353"/>
                  <a:pt x="1828" y="366"/>
                  <a:pt x="1838" y="373"/>
                </a:cubicBezTo>
                <a:cubicBezTo>
                  <a:pt x="1868" y="393"/>
                  <a:pt x="1929" y="398"/>
                  <a:pt x="1965" y="398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765303AC-4E7B-4780-9F5A-C8D6B3BF9A6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609600" indent="-609600" algn="ctr">
              <a:lnSpc>
                <a:spcPct val="80000"/>
              </a:lnSpc>
              <a:buFontTx/>
              <a:buNone/>
            </a:pPr>
            <a:r>
              <a:rPr lang="ru-RU" altLang="ru-KZ" sz="3600" b="1" dirty="0">
                <a:solidFill>
                  <a:schemeClr val="accent2">
                    <a:lumMod val="50000"/>
                  </a:schemeClr>
                </a:solidFill>
              </a:rPr>
              <a:t>Стандарты в ИПД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Стандарты являются ключевым компонентом ИПД, поскольку  задают правила взаимодействия участников информационного процесса. Для России базовыми являются  три системы стандартов – Международной организации по стандартизации (ISO), Консорциума открытых ГИС (Open </a:t>
            </a:r>
            <a:r>
              <a:rPr lang="ru-RU" altLang="ru-KZ" sz="2400" b="1" dirty="0" err="1">
                <a:solidFill>
                  <a:schemeClr val="accent2">
                    <a:lumMod val="50000"/>
                  </a:schemeClr>
                </a:solidFill>
              </a:rPr>
              <a:t>Geospatial</a:t>
            </a: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altLang="ru-KZ" sz="2400" b="1" dirty="0" err="1">
                <a:solidFill>
                  <a:schemeClr val="accent2">
                    <a:lumMod val="50000"/>
                  </a:schemeClr>
                </a:solidFill>
              </a:rPr>
              <a:t>Consortium</a:t>
            </a: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 -  OGC) и российские стандарты.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 Стандарты ISO в области геоинформатики призваны определять общие принципы ИПД и  создаются в рамках отдельного направления "Географическая информация / </a:t>
            </a:r>
            <a:r>
              <a:rPr lang="ru-RU" altLang="ru-KZ" sz="2400" b="1" dirty="0" err="1">
                <a:solidFill>
                  <a:schemeClr val="accent2">
                    <a:lumMod val="50000"/>
                  </a:schemeClr>
                </a:solidFill>
              </a:rPr>
              <a:t>Геоматика</a:t>
            </a: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" -  серия ISO 19100. В них регламентируются принципиальные положения по целому ряду составляющих геоинформатики: метаданным, пространственным характеристикам объектов, временным характеристикам объектов, пространственной привязки посредством координат, пространственной привязки посредством географических идентификаторов, применению векторных данных, применению растровых данных, применению моделей данных для изображений, оценке качества и т.д.</a:t>
            </a:r>
            <a:r>
              <a:rPr lang="ru-RU" altLang="ru-KZ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reeform 2">
            <a:extLst>
              <a:ext uri="{FF2B5EF4-FFF2-40B4-BE49-F238E27FC236}">
                <a16:creationId xmlns:a16="http://schemas.microsoft.com/office/drawing/2014/main" id="{9A209216-54FA-488E-9241-2EBA70258223}"/>
              </a:ext>
            </a:extLst>
          </p:cNvPr>
          <p:cNvSpPr>
            <a:spLocks/>
          </p:cNvSpPr>
          <p:nvPr/>
        </p:nvSpPr>
        <p:spPr bwMode="auto">
          <a:xfrm>
            <a:off x="120650" y="4638675"/>
            <a:ext cx="3119438" cy="631825"/>
          </a:xfrm>
          <a:custGeom>
            <a:avLst/>
            <a:gdLst>
              <a:gd name="T0" fmla="*/ 0 w 1965"/>
              <a:gd name="T1" fmla="*/ 356 h 398"/>
              <a:gd name="T2" fmla="*/ 161 w 1965"/>
              <a:gd name="T3" fmla="*/ 390 h 398"/>
              <a:gd name="T4" fmla="*/ 305 w 1965"/>
              <a:gd name="T5" fmla="*/ 339 h 398"/>
              <a:gd name="T6" fmla="*/ 381 w 1965"/>
              <a:gd name="T7" fmla="*/ 212 h 398"/>
              <a:gd name="T8" fmla="*/ 441 w 1965"/>
              <a:gd name="T9" fmla="*/ 170 h 398"/>
              <a:gd name="T10" fmla="*/ 508 w 1965"/>
              <a:gd name="T11" fmla="*/ 102 h 398"/>
              <a:gd name="T12" fmla="*/ 678 w 1965"/>
              <a:gd name="T13" fmla="*/ 60 h 398"/>
              <a:gd name="T14" fmla="*/ 940 w 1965"/>
              <a:gd name="T15" fmla="*/ 0 h 398"/>
              <a:gd name="T16" fmla="*/ 1118 w 1965"/>
              <a:gd name="T17" fmla="*/ 51 h 398"/>
              <a:gd name="T18" fmla="*/ 1245 w 1965"/>
              <a:gd name="T19" fmla="*/ 85 h 398"/>
              <a:gd name="T20" fmla="*/ 1432 w 1965"/>
              <a:gd name="T21" fmla="*/ 127 h 398"/>
              <a:gd name="T22" fmla="*/ 1508 w 1965"/>
              <a:gd name="T23" fmla="*/ 178 h 398"/>
              <a:gd name="T24" fmla="*/ 1533 w 1965"/>
              <a:gd name="T25" fmla="*/ 229 h 398"/>
              <a:gd name="T26" fmla="*/ 1559 w 1965"/>
              <a:gd name="T27" fmla="*/ 246 h 398"/>
              <a:gd name="T28" fmla="*/ 1635 w 1965"/>
              <a:gd name="T29" fmla="*/ 280 h 398"/>
              <a:gd name="T30" fmla="*/ 1737 w 1965"/>
              <a:gd name="T31" fmla="*/ 322 h 398"/>
              <a:gd name="T32" fmla="*/ 1813 w 1965"/>
              <a:gd name="T33" fmla="*/ 348 h 398"/>
              <a:gd name="T34" fmla="*/ 1838 w 1965"/>
              <a:gd name="T35" fmla="*/ 373 h 398"/>
              <a:gd name="T36" fmla="*/ 1965 w 1965"/>
              <a:gd name="T37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65" h="398">
                <a:moveTo>
                  <a:pt x="0" y="356"/>
                </a:moveTo>
                <a:cubicBezTo>
                  <a:pt x="53" y="370"/>
                  <a:pt x="106" y="383"/>
                  <a:pt x="161" y="390"/>
                </a:cubicBezTo>
                <a:cubicBezTo>
                  <a:pt x="247" y="383"/>
                  <a:pt x="254" y="392"/>
                  <a:pt x="305" y="339"/>
                </a:cubicBezTo>
                <a:cubicBezTo>
                  <a:pt x="323" y="289"/>
                  <a:pt x="344" y="250"/>
                  <a:pt x="381" y="212"/>
                </a:cubicBezTo>
                <a:cubicBezTo>
                  <a:pt x="395" y="174"/>
                  <a:pt x="404" y="181"/>
                  <a:pt x="441" y="170"/>
                </a:cubicBezTo>
                <a:cubicBezTo>
                  <a:pt x="463" y="147"/>
                  <a:pt x="479" y="116"/>
                  <a:pt x="508" y="102"/>
                </a:cubicBezTo>
                <a:cubicBezTo>
                  <a:pt x="560" y="77"/>
                  <a:pt x="622" y="70"/>
                  <a:pt x="678" y="60"/>
                </a:cubicBezTo>
                <a:cubicBezTo>
                  <a:pt x="767" y="44"/>
                  <a:pt x="855" y="31"/>
                  <a:pt x="940" y="0"/>
                </a:cubicBezTo>
                <a:cubicBezTo>
                  <a:pt x="999" y="30"/>
                  <a:pt x="1053" y="42"/>
                  <a:pt x="1118" y="51"/>
                </a:cubicBezTo>
                <a:cubicBezTo>
                  <a:pt x="1165" y="67"/>
                  <a:pt x="1197" y="77"/>
                  <a:pt x="1245" y="85"/>
                </a:cubicBezTo>
                <a:cubicBezTo>
                  <a:pt x="1308" y="106"/>
                  <a:pt x="1366" y="119"/>
                  <a:pt x="1432" y="127"/>
                </a:cubicBezTo>
                <a:cubicBezTo>
                  <a:pt x="1457" y="153"/>
                  <a:pt x="1474" y="167"/>
                  <a:pt x="1508" y="178"/>
                </a:cubicBezTo>
                <a:cubicBezTo>
                  <a:pt x="1518" y="194"/>
                  <a:pt x="1521" y="214"/>
                  <a:pt x="1533" y="229"/>
                </a:cubicBezTo>
                <a:cubicBezTo>
                  <a:pt x="1540" y="237"/>
                  <a:pt x="1551" y="239"/>
                  <a:pt x="1559" y="246"/>
                </a:cubicBezTo>
                <a:cubicBezTo>
                  <a:pt x="1606" y="285"/>
                  <a:pt x="1558" y="266"/>
                  <a:pt x="1635" y="280"/>
                </a:cubicBezTo>
                <a:cubicBezTo>
                  <a:pt x="1668" y="297"/>
                  <a:pt x="1701" y="311"/>
                  <a:pt x="1737" y="322"/>
                </a:cubicBezTo>
                <a:cubicBezTo>
                  <a:pt x="1818" y="377"/>
                  <a:pt x="1681" y="289"/>
                  <a:pt x="1813" y="348"/>
                </a:cubicBezTo>
                <a:cubicBezTo>
                  <a:pt x="1824" y="353"/>
                  <a:pt x="1828" y="366"/>
                  <a:pt x="1838" y="373"/>
                </a:cubicBezTo>
                <a:cubicBezTo>
                  <a:pt x="1868" y="393"/>
                  <a:pt x="1929" y="398"/>
                  <a:pt x="1965" y="398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B35467D7-ED5C-4C53-91E0-CA226848518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69776" y="188640"/>
            <a:ext cx="8604448" cy="5877272"/>
          </a:xfrm>
        </p:spPr>
        <p:txBody>
          <a:bodyPr>
            <a:normAutofit lnSpcReduction="10000"/>
          </a:bodyPr>
          <a:lstStyle/>
          <a:p>
            <a:pPr marL="609600" indent="-609600" algn="ctr">
              <a:lnSpc>
                <a:spcPct val="80000"/>
              </a:lnSpc>
              <a:buFontTx/>
              <a:buNone/>
            </a:pPr>
            <a:r>
              <a:rPr lang="ru-RU" altLang="ru-KZ" b="1" dirty="0">
                <a:solidFill>
                  <a:schemeClr val="accent2">
                    <a:lumMod val="50000"/>
                  </a:schemeClr>
                </a:solidFill>
              </a:rPr>
              <a:t>Стандарты в ИПД- продолжение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Большой раздел стандартов ISO 19100 посвящен средствам получения координат объектов, слежению и навигация на основе веб-служб,  маршрутизации и навигация, схемам для движущихся объектов, картографическим веб-службам, языку представления </a:t>
            </a:r>
            <a:r>
              <a:rPr lang="ru-RU" altLang="ru-KZ" sz="2800" b="1" dirty="0" err="1">
                <a:solidFill>
                  <a:schemeClr val="accent2">
                    <a:lumMod val="50000"/>
                  </a:schemeClr>
                </a:solidFill>
              </a:rPr>
              <a:t>геоданных</a:t>
            </a: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 для обмена с веб-службами, векторным картографическим веб-службам и др.</a:t>
            </a:r>
            <a:r>
              <a:rPr lang="ru-RU" altLang="ru-KZ" sz="28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ru-RU" altLang="ru-KZ" sz="2800" b="1" dirty="0">
              <a:solidFill>
                <a:schemeClr val="accent2">
                  <a:lumMod val="50000"/>
                </a:schemeClr>
              </a:solidFill>
            </a:endParaRP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Стандарты OGC направлены на техническую реализацию основных принципов построения ИПД. Основная задача OGC – разработка технических требований (спецификаций) к программным системам, обеспечивающих возможности взаимодействия. Уже наработан целый ряд спецификаций, по факту используемых в коммерческих программных продуктах в области ГИС.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Freeform 2">
            <a:extLst>
              <a:ext uri="{FF2B5EF4-FFF2-40B4-BE49-F238E27FC236}">
                <a16:creationId xmlns:a16="http://schemas.microsoft.com/office/drawing/2014/main" id="{EA8497DE-CB1E-4C85-84A1-0016788FA938}"/>
              </a:ext>
            </a:extLst>
          </p:cNvPr>
          <p:cNvSpPr>
            <a:spLocks/>
          </p:cNvSpPr>
          <p:nvPr/>
        </p:nvSpPr>
        <p:spPr bwMode="auto">
          <a:xfrm>
            <a:off x="120650" y="4638675"/>
            <a:ext cx="3119438" cy="631825"/>
          </a:xfrm>
          <a:custGeom>
            <a:avLst/>
            <a:gdLst>
              <a:gd name="T0" fmla="*/ 0 w 1965"/>
              <a:gd name="T1" fmla="*/ 356 h 398"/>
              <a:gd name="T2" fmla="*/ 161 w 1965"/>
              <a:gd name="T3" fmla="*/ 390 h 398"/>
              <a:gd name="T4" fmla="*/ 305 w 1965"/>
              <a:gd name="T5" fmla="*/ 339 h 398"/>
              <a:gd name="T6" fmla="*/ 381 w 1965"/>
              <a:gd name="T7" fmla="*/ 212 h 398"/>
              <a:gd name="T8" fmla="*/ 441 w 1965"/>
              <a:gd name="T9" fmla="*/ 170 h 398"/>
              <a:gd name="T10" fmla="*/ 508 w 1965"/>
              <a:gd name="T11" fmla="*/ 102 h 398"/>
              <a:gd name="T12" fmla="*/ 678 w 1965"/>
              <a:gd name="T13" fmla="*/ 60 h 398"/>
              <a:gd name="T14" fmla="*/ 940 w 1965"/>
              <a:gd name="T15" fmla="*/ 0 h 398"/>
              <a:gd name="T16" fmla="*/ 1118 w 1965"/>
              <a:gd name="T17" fmla="*/ 51 h 398"/>
              <a:gd name="T18" fmla="*/ 1245 w 1965"/>
              <a:gd name="T19" fmla="*/ 85 h 398"/>
              <a:gd name="T20" fmla="*/ 1432 w 1965"/>
              <a:gd name="T21" fmla="*/ 127 h 398"/>
              <a:gd name="T22" fmla="*/ 1508 w 1965"/>
              <a:gd name="T23" fmla="*/ 178 h 398"/>
              <a:gd name="T24" fmla="*/ 1533 w 1965"/>
              <a:gd name="T25" fmla="*/ 229 h 398"/>
              <a:gd name="T26" fmla="*/ 1559 w 1965"/>
              <a:gd name="T27" fmla="*/ 246 h 398"/>
              <a:gd name="T28" fmla="*/ 1635 w 1965"/>
              <a:gd name="T29" fmla="*/ 280 h 398"/>
              <a:gd name="T30" fmla="*/ 1737 w 1965"/>
              <a:gd name="T31" fmla="*/ 322 h 398"/>
              <a:gd name="T32" fmla="*/ 1813 w 1965"/>
              <a:gd name="T33" fmla="*/ 348 h 398"/>
              <a:gd name="T34" fmla="*/ 1838 w 1965"/>
              <a:gd name="T35" fmla="*/ 373 h 398"/>
              <a:gd name="T36" fmla="*/ 1965 w 1965"/>
              <a:gd name="T37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65" h="398">
                <a:moveTo>
                  <a:pt x="0" y="356"/>
                </a:moveTo>
                <a:cubicBezTo>
                  <a:pt x="53" y="370"/>
                  <a:pt x="106" y="383"/>
                  <a:pt x="161" y="390"/>
                </a:cubicBezTo>
                <a:cubicBezTo>
                  <a:pt x="247" y="383"/>
                  <a:pt x="254" y="392"/>
                  <a:pt x="305" y="339"/>
                </a:cubicBezTo>
                <a:cubicBezTo>
                  <a:pt x="323" y="289"/>
                  <a:pt x="344" y="250"/>
                  <a:pt x="381" y="212"/>
                </a:cubicBezTo>
                <a:cubicBezTo>
                  <a:pt x="395" y="174"/>
                  <a:pt x="404" y="181"/>
                  <a:pt x="441" y="170"/>
                </a:cubicBezTo>
                <a:cubicBezTo>
                  <a:pt x="463" y="147"/>
                  <a:pt x="479" y="116"/>
                  <a:pt x="508" y="102"/>
                </a:cubicBezTo>
                <a:cubicBezTo>
                  <a:pt x="560" y="77"/>
                  <a:pt x="622" y="70"/>
                  <a:pt x="678" y="60"/>
                </a:cubicBezTo>
                <a:cubicBezTo>
                  <a:pt x="767" y="44"/>
                  <a:pt x="855" y="31"/>
                  <a:pt x="940" y="0"/>
                </a:cubicBezTo>
                <a:cubicBezTo>
                  <a:pt x="999" y="30"/>
                  <a:pt x="1053" y="42"/>
                  <a:pt x="1118" y="51"/>
                </a:cubicBezTo>
                <a:cubicBezTo>
                  <a:pt x="1165" y="67"/>
                  <a:pt x="1197" y="77"/>
                  <a:pt x="1245" y="85"/>
                </a:cubicBezTo>
                <a:cubicBezTo>
                  <a:pt x="1308" y="106"/>
                  <a:pt x="1366" y="119"/>
                  <a:pt x="1432" y="127"/>
                </a:cubicBezTo>
                <a:cubicBezTo>
                  <a:pt x="1457" y="153"/>
                  <a:pt x="1474" y="167"/>
                  <a:pt x="1508" y="178"/>
                </a:cubicBezTo>
                <a:cubicBezTo>
                  <a:pt x="1518" y="194"/>
                  <a:pt x="1521" y="214"/>
                  <a:pt x="1533" y="229"/>
                </a:cubicBezTo>
                <a:cubicBezTo>
                  <a:pt x="1540" y="237"/>
                  <a:pt x="1551" y="239"/>
                  <a:pt x="1559" y="246"/>
                </a:cubicBezTo>
                <a:cubicBezTo>
                  <a:pt x="1606" y="285"/>
                  <a:pt x="1558" y="266"/>
                  <a:pt x="1635" y="280"/>
                </a:cubicBezTo>
                <a:cubicBezTo>
                  <a:pt x="1668" y="297"/>
                  <a:pt x="1701" y="311"/>
                  <a:pt x="1737" y="322"/>
                </a:cubicBezTo>
                <a:cubicBezTo>
                  <a:pt x="1818" y="377"/>
                  <a:pt x="1681" y="289"/>
                  <a:pt x="1813" y="348"/>
                </a:cubicBezTo>
                <a:cubicBezTo>
                  <a:pt x="1824" y="353"/>
                  <a:pt x="1828" y="366"/>
                  <a:pt x="1838" y="373"/>
                </a:cubicBezTo>
                <a:cubicBezTo>
                  <a:pt x="1868" y="393"/>
                  <a:pt x="1929" y="398"/>
                  <a:pt x="1965" y="398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9A36B6C7-0365-491D-A521-BE00ED7135F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13792" y="260648"/>
            <a:ext cx="8316416" cy="6093296"/>
          </a:xfrm>
        </p:spPr>
        <p:txBody>
          <a:bodyPr>
            <a:normAutofit fontScale="92500" lnSpcReduction="10000"/>
          </a:bodyPr>
          <a:lstStyle/>
          <a:p>
            <a:pPr marL="609600" indent="-609600">
              <a:lnSpc>
                <a:spcPct val="80000"/>
              </a:lnSpc>
              <a:buFontTx/>
              <a:buNone/>
            </a:pPr>
            <a:r>
              <a:rPr lang="ru-RU" altLang="ru-KZ" sz="4000" b="1" dirty="0">
                <a:solidFill>
                  <a:schemeClr val="accent2">
                    <a:lumMod val="50000"/>
                  </a:schemeClr>
                </a:solidFill>
              </a:rPr>
              <a:t>Стандарты в ИПД- продолжение</a:t>
            </a:r>
            <a:endParaRPr lang="ru-RU" altLang="ru-KZ" sz="2000" b="1" dirty="0">
              <a:solidFill>
                <a:schemeClr val="accent2">
                  <a:lumMod val="50000"/>
                </a:schemeClr>
              </a:solidFill>
            </a:endParaRPr>
          </a:p>
          <a:p>
            <a:pPr marL="609600" indent="-609600">
              <a:lnSpc>
                <a:spcPct val="80000"/>
              </a:lnSpc>
              <a:buFontTx/>
              <a:buNone/>
            </a:pPr>
            <a:endParaRPr lang="ru-RU" altLang="ru-KZ" sz="2000" b="1" dirty="0">
              <a:solidFill>
                <a:schemeClr val="accent2">
                  <a:lumMod val="50000"/>
                </a:schemeClr>
              </a:solidFill>
            </a:endParaRP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ru-RU" altLang="ru-KZ" sz="2000" b="1" dirty="0">
                <a:solidFill>
                  <a:schemeClr val="accent2">
                    <a:lumMod val="50000"/>
                  </a:schemeClr>
                </a:solidFill>
              </a:rPr>
              <a:t>         Наиболее широко известные стандарты OGC :</a:t>
            </a:r>
          </a:p>
          <a:p>
            <a:pPr marL="609600" indent="-609600">
              <a:lnSpc>
                <a:spcPct val="80000"/>
              </a:lnSpc>
            </a:pPr>
            <a:r>
              <a:rPr lang="ru-RU" altLang="ru-KZ" sz="2000" b="1" dirty="0">
                <a:solidFill>
                  <a:schemeClr val="accent2">
                    <a:lumMod val="50000"/>
                  </a:schemeClr>
                </a:solidFill>
              </a:rPr>
              <a:t>Web </a:t>
            </a:r>
            <a:r>
              <a:rPr lang="ru-RU" altLang="ru-KZ" sz="2000" b="1" dirty="0" err="1">
                <a:solidFill>
                  <a:schemeClr val="accent2">
                    <a:lumMod val="50000"/>
                  </a:schemeClr>
                </a:solidFill>
              </a:rPr>
              <a:t>Map</a:t>
            </a:r>
            <a:r>
              <a:rPr lang="ru-RU" altLang="ru-KZ" sz="2000" b="1" dirty="0">
                <a:solidFill>
                  <a:schemeClr val="accent2">
                    <a:lumMod val="50000"/>
                  </a:schemeClr>
                </a:solidFill>
              </a:rPr>
              <a:t> Service (WMS) – спецификация интерфейса картографических веб-служб, выдающих клиентскому приложению растровое изображения карты, сформированное на основе его запроса; </a:t>
            </a:r>
          </a:p>
          <a:p>
            <a:pPr marL="609600" indent="-609600">
              <a:lnSpc>
                <a:spcPct val="80000"/>
              </a:lnSpc>
            </a:pPr>
            <a:r>
              <a:rPr lang="ru-RU" altLang="ru-KZ" sz="2000" b="1" dirty="0" err="1">
                <a:solidFill>
                  <a:schemeClr val="accent2">
                    <a:lumMod val="50000"/>
                  </a:schemeClr>
                </a:solidFill>
              </a:rPr>
              <a:t>Feature</a:t>
            </a:r>
            <a:r>
              <a:rPr lang="ru-RU" altLang="ru-KZ" sz="2000" b="1" dirty="0">
                <a:solidFill>
                  <a:schemeClr val="accent2">
                    <a:lumMod val="50000"/>
                  </a:schemeClr>
                </a:solidFill>
              </a:rPr>
              <a:t> Service (WFS) – другой вид картографической веб-службы, выдающих наборы векторных объектов;</a:t>
            </a:r>
          </a:p>
          <a:p>
            <a:pPr marL="609600" indent="-609600">
              <a:lnSpc>
                <a:spcPct val="80000"/>
              </a:lnSpc>
            </a:pPr>
            <a:r>
              <a:rPr lang="ru-RU" altLang="ru-KZ" sz="2000" b="1" dirty="0">
                <a:solidFill>
                  <a:schemeClr val="accent2">
                    <a:lumMod val="50000"/>
                  </a:schemeClr>
                </a:solidFill>
              </a:rPr>
              <a:t> Web </a:t>
            </a:r>
            <a:r>
              <a:rPr lang="ru-RU" altLang="ru-KZ" sz="2000" b="1" dirty="0" err="1">
                <a:solidFill>
                  <a:schemeClr val="accent2">
                    <a:lumMod val="50000"/>
                  </a:schemeClr>
                </a:solidFill>
              </a:rPr>
              <a:t>Coverage</a:t>
            </a:r>
            <a:r>
              <a:rPr lang="ru-RU" altLang="ru-KZ" sz="2000" b="1" dirty="0">
                <a:solidFill>
                  <a:schemeClr val="accent2">
                    <a:lumMod val="50000"/>
                  </a:schemeClr>
                </a:solidFill>
              </a:rPr>
              <a:t> Service (WCS) – служба,  ориентированная на передачу "покрытий" – сплошных распределений какого-либо признака в пространстве и позволяющая дополнять картографические изображения WMS слоями нового типа, которые можно сочетать с базовой картой;</a:t>
            </a:r>
          </a:p>
          <a:p>
            <a:pPr marL="609600" indent="-609600">
              <a:lnSpc>
                <a:spcPct val="80000"/>
              </a:lnSpc>
            </a:pPr>
            <a:r>
              <a:rPr lang="ru-RU" altLang="ru-KZ" sz="2000" b="1" dirty="0" err="1">
                <a:solidFill>
                  <a:schemeClr val="accent2">
                    <a:lumMod val="50000"/>
                  </a:schemeClr>
                </a:solidFill>
              </a:rPr>
              <a:t>Catalog</a:t>
            </a:r>
            <a:r>
              <a:rPr lang="ru-RU" altLang="ru-KZ" sz="2000" b="1" dirty="0">
                <a:solidFill>
                  <a:schemeClr val="accent2">
                    <a:lumMod val="50000"/>
                  </a:schemeClr>
                </a:solidFill>
              </a:rPr>
              <a:t> Interface (CAT) – спецификация схемы каталога геоинформационных ресурсов и протоколов доступа к нему, который может осуществляться из различных приложений для поиска геоинформационных ресурсов и просмотра их характеристик;</a:t>
            </a:r>
          </a:p>
          <a:p>
            <a:pPr marL="609600" indent="-609600">
              <a:lnSpc>
                <a:spcPct val="80000"/>
              </a:lnSpc>
            </a:pPr>
            <a:r>
              <a:rPr lang="ru-RU" altLang="ru-KZ" sz="2000" b="1" dirty="0">
                <a:solidFill>
                  <a:schemeClr val="accent2">
                    <a:lumMod val="50000"/>
                  </a:schemeClr>
                </a:solidFill>
              </a:rPr>
              <a:t>SFS – </a:t>
            </a:r>
            <a:r>
              <a:rPr lang="ru-RU" altLang="ru-KZ" sz="2000" b="1" dirty="0" err="1">
                <a:solidFill>
                  <a:schemeClr val="accent2">
                    <a:lumMod val="50000"/>
                  </a:schemeClr>
                </a:solidFill>
              </a:rPr>
              <a:t>геопространственное</a:t>
            </a:r>
            <a:r>
              <a:rPr lang="ru-RU" altLang="ru-KZ" sz="2000" b="1" dirty="0">
                <a:solidFill>
                  <a:schemeClr val="accent2">
                    <a:lumMod val="50000"/>
                  </a:schemeClr>
                </a:solidFill>
              </a:rPr>
              <a:t> расширение языка SQL;</a:t>
            </a:r>
          </a:p>
          <a:p>
            <a:pPr marL="609600" indent="-609600">
              <a:lnSpc>
                <a:spcPct val="80000"/>
              </a:lnSpc>
            </a:pPr>
            <a:r>
              <a:rPr lang="ru-RU" altLang="ru-KZ" sz="2000" b="1" dirty="0">
                <a:solidFill>
                  <a:schemeClr val="accent2">
                    <a:lumMod val="50000"/>
                  </a:schemeClr>
                </a:solidFill>
              </a:rPr>
              <a:t>Filter </a:t>
            </a:r>
            <a:r>
              <a:rPr lang="ru-RU" altLang="ru-KZ" sz="2000" b="1" dirty="0" err="1">
                <a:solidFill>
                  <a:schemeClr val="accent2">
                    <a:lumMod val="50000"/>
                  </a:schemeClr>
                </a:solidFill>
              </a:rPr>
              <a:t>Encoding</a:t>
            </a:r>
            <a:r>
              <a:rPr lang="ru-RU" altLang="ru-KZ" sz="2000" b="1" dirty="0">
                <a:solidFill>
                  <a:schemeClr val="accent2">
                    <a:lumMod val="50000"/>
                  </a:schemeClr>
                </a:solidFill>
              </a:rPr>
              <a:t> (Filter) – правила определения критериев для выборки пространственных объектов.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Freeform 2">
            <a:extLst>
              <a:ext uri="{FF2B5EF4-FFF2-40B4-BE49-F238E27FC236}">
                <a16:creationId xmlns:a16="http://schemas.microsoft.com/office/drawing/2014/main" id="{45E8E3FE-24BB-4F57-BD1A-F2E562EA50C1}"/>
              </a:ext>
            </a:extLst>
          </p:cNvPr>
          <p:cNvSpPr>
            <a:spLocks/>
          </p:cNvSpPr>
          <p:nvPr/>
        </p:nvSpPr>
        <p:spPr bwMode="auto">
          <a:xfrm>
            <a:off x="120650" y="4638675"/>
            <a:ext cx="3119438" cy="631825"/>
          </a:xfrm>
          <a:custGeom>
            <a:avLst/>
            <a:gdLst>
              <a:gd name="T0" fmla="*/ 0 w 1965"/>
              <a:gd name="T1" fmla="*/ 356 h 398"/>
              <a:gd name="T2" fmla="*/ 161 w 1965"/>
              <a:gd name="T3" fmla="*/ 390 h 398"/>
              <a:gd name="T4" fmla="*/ 305 w 1965"/>
              <a:gd name="T5" fmla="*/ 339 h 398"/>
              <a:gd name="T6" fmla="*/ 381 w 1965"/>
              <a:gd name="T7" fmla="*/ 212 h 398"/>
              <a:gd name="T8" fmla="*/ 441 w 1965"/>
              <a:gd name="T9" fmla="*/ 170 h 398"/>
              <a:gd name="T10" fmla="*/ 508 w 1965"/>
              <a:gd name="T11" fmla="*/ 102 h 398"/>
              <a:gd name="T12" fmla="*/ 678 w 1965"/>
              <a:gd name="T13" fmla="*/ 60 h 398"/>
              <a:gd name="T14" fmla="*/ 940 w 1965"/>
              <a:gd name="T15" fmla="*/ 0 h 398"/>
              <a:gd name="T16" fmla="*/ 1118 w 1965"/>
              <a:gd name="T17" fmla="*/ 51 h 398"/>
              <a:gd name="T18" fmla="*/ 1245 w 1965"/>
              <a:gd name="T19" fmla="*/ 85 h 398"/>
              <a:gd name="T20" fmla="*/ 1432 w 1965"/>
              <a:gd name="T21" fmla="*/ 127 h 398"/>
              <a:gd name="T22" fmla="*/ 1508 w 1965"/>
              <a:gd name="T23" fmla="*/ 178 h 398"/>
              <a:gd name="T24" fmla="*/ 1533 w 1965"/>
              <a:gd name="T25" fmla="*/ 229 h 398"/>
              <a:gd name="T26" fmla="*/ 1559 w 1965"/>
              <a:gd name="T27" fmla="*/ 246 h 398"/>
              <a:gd name="T28" fmla="*/ 1635 w 1965"/>
              <a:gd name="T29" fmla="*/ 280 h 398"/>
              <a:gd name="T30" fmla="*/ 1737 w 1965"/>
              <a:gd name="T31" fmla="*/ 322 h 398"/>
              <a:gd name="T32" fmla="*/ 1813 w 1965"/>
              <a:gd name="T33" fmla="*/ 348 h 398"/>
              <a:gd name="T34" fmla="*/ 1838 w 1965"/>
              <a:gd name="T35" fmla="*/ 373 h 398"/>
              <a:gd name="T36" fmla="*/ 1965 w 1965"/>
              <a:gd name="T37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65" h="398">
                <a:moveTo>
                  <a:pt x="0" y="356"/>
                </a:moveTo>
                <a:cubicBezTo>
                  <a:pt x="53" y="370"/>
                  <a:pt x="106" y="383"/>
                  <a:pt x="161" y="390"/>
                </a:cubicBezTo>
                <a:cubicBezTo>
                  <a:pt x="247" y="383"/>
                  <a:pt x="254" y="392"/>
                  <a:pt x="305" y="339"/>
                </a:cubicBezTo>
                <a:cubicBezTo>
                  <a:pt x="323" y="289"/>
                  <a:pt x="344" y="250"/>
                  <a:pt x="381" y="212"/>
                </a:cubicBezTo>
                <a:cubicBezTo>
                  <a:pt x="395" y="174"/>
                  <a:pt x="404" y="181"/>
                  <a:pt x="441" y="170"/>
                </a:cubicBezTo>
                <a:cubicBezTo>
                  <a:pt x="463" y="147"/>
                  <a:pt x="479" y="116"/>
                  <a:pt x="508" y="102"/>
                </a:cubicBezTo>
                <a:cubicBezTo>
                  <a:pt x="560" y="77"/>
                  <a:pt x="622" y="70"/>
                  <a:pt x="678" y="60"/>
                </a:cubicBezTo>
                <a:cubicBezTo>
                  <a:pt x="767" y="44"/>
                  <a:pt x="855" y="31"/>
                  <a:pt x="940" y="0"/>
                </a:cubicBezTo>
                <a:cubicBezTo>
                  <a:pt x="999" y="30"/>
                  <a:pt x="1053" y="42"/>
                  <a:pt x="1118" y="51"/>
                </a:cubicBezTo>
                <a:cubicBezTo>
                  <a:pt x="1165" y="67"/>
                  <a:pt x="1197" y="77"/>
                  <a:pt x="1245" y="85"/>
                </a:cubicBezTo>
                <a:cubicBezTo>
                  <a:pt x="1308" y="106"/>
                  <a:pt x="1366" y="119"/>
                  <a:pt x="1432" y="127"/>
                </a:cubicBezTo>
                <a:cubicBezTo>
                  <a:pt x="1457" y="153"/>
                  <a:pt x="1474" y="167"/>
                  <a:pt x="1508" y="178"/>
                </a:cubicBezTo>
                <a:cubicBezTo>
                  <a:pt x="1518" y="194"/>
                  <a:pt x="1521" y="214"/>
                  <a:pt x="1533" y="229"/>
                </a:cubicBezTo>
                <a:cubicBezTo>
                  <a:pt x="1540" y="237"/>
                  <a:pt x="1551" y="239"/>
                  <a:pt x="1559" y="246"/>
                </a:cubicBezTo>
                <a:cubicBezTo>
                  <a:pt x="1606" y="285"/>
                  <a:pt x="1558" y="266"/>
                  <a:pt x="1635" y="280"/>
                </a:cubicBezTo>
                <a:cubicBezTo>
                  <a:pt x="1668" y="297"/>
                  <a:pt x="1701" y="311"/>
                  <a:pt x="1737" y="322"/>
                </a:cubicBezTo>
                <a:cubicBezTo>
                  <a:pt x="1818" y="377"/>
                  <a:pt x="1681" y="289"/>
                  <a:pt x="1813" y="348"/>
                </a:cubicBezTo>
                <a:cubicBezTo>
                  <a:pt x="1824" y="353"/>
                  <a:pt x="1828" y="366"/>
                  <a:pt x="1838" y="373"/>
                </a:cubicBezTo>
                <a:cubicBezTo>
                  <a:pt x="1868" y="393"/>
                  <a:pt x="1929" y="398"/>
                  <a:pt x="1965" y="398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723221B1-02FD-4718-A2D3-9949F960218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pPr marL="609600" indent="-609600" algn="ctr">
              <a:lnSpc>
                <a:spcPct val="80000"/>
              </a:lnSpc>
              <a:buFontTx/>
              <a:buNone/>
            </a:pPr>
            <a:r>
              <a:rPr lang="ru-RU" altLang="ru-KZ" b="1" dirty="0">
                <a:solidFill>
                  <a:schemeClr val="accent2">
                    <a:lumMod val="50000"/>
                  </a:schemeClr>
                </a:solidFill>
              </a:rPr>
              <a:t>Российские стандарты ИПД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endParaRPr lang="ru-RU" altLang="ru-KZ" sz="2300" b="1" dirty="0"/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ru-RU" altLang="ru-KZ" sz="2300" b="1" dirty="0"/>
              <a:t>В России применительно к задаче создания национальных ИПД (РИПД) можно отнести ряд стандартов рекомендательного характера, созданных и утвержденных в последние годы:</a:t>
            </a:r>
          </a:p>
          <a:p>
            <a:pPr marL="609600" indent="-609600">
              <a:lnSpc>
                <a:spcPct val="80000"/>
              </a:lnSpc>
            </a:pPr>
            <a:r>
              <a:rPr lang="ru-RU" altLang="ru-KZ" sz="2300" b="1" dirty="0"/>
              <a:t>ГОСТ Р 51605 2000  "Карты цифровые топографические. Общие требования"</a:t>
            </a:r>
          </a:p>
          <a:p>
            <a:pPr marL="609600" indent="-609600">
              <a:lnSpc>
                <a:spcPct val="80000"/>
              </a:lnSpc>
            </a:pPr>
            <a:r>
              <a:rPr lang="ru-RU" altLang="ru-KZ" sz="2300" b="1" dirty="0"/>
              <a:t>ГОСТ Р 51606-2000 "Карты цифровые топографические. Система классификации и кодирования цифровой картографической информации. Общие требования"</a:t>
            </a:r>
          </a:p>
          <a:p>
            <a:pPr marL="609600" indent="-609600">
              <a:lnSpc>
                <a:spcPct val="80000"/>
              </a:lnSpc>
            </a:pPr>
            <a:r>
              <a:rPr lang="ru-RU" altLang="ru-KZ" sz="2300" b="1" dirty="0"/>
              <a:t>ГОСТ Р 51607-2000 "Карты цифровые топографические. Правила цифрового описания картографической информации. Общие требования"</a:t>
            </a:r>
          </a:p>
          <a:p>
            <a:pPr marL="609600" indent="-609600">
              <a:lnSpc>
                <a:spcPct val="80000"/>
              </a:lnSpc>
            </a:pPr>
            <a:r>
              <a:rPr lang="ru-RU" altLang="ru-KZ" sz="2300" b="1" dirty="0"/>
              <a:t>ГОСТ Р 51608-2000 "Карты цифровые топографические. Требования к качеству"</a:t>
            </a:r>
          </a:p>
          <a:p>
            <a:pPr marL="609600" indent="-609600">
              <a:lnSpc>
                <a:spcPct val="80000"/>
              </a:lnSpc>
            </a:pPr>
            <a:r>
              <a:rPr lang="ru-RU" altLang="ru-KZ" sz="2300" b="1" dirty="0"/>
              <a:t>ГОСТ Р 52155-2003 "Географические информационные системы федеральные, региональные, муниципальные. Общие технические требования"</a:t>
            </a:r>
          </a:p>
          <a:p>
            <a:pPr marL="609600" indent="-609600">
              <a:lnSpc>
                <a:spcPct val="80000"/>
              </a:lnSpc>
            </a:pPr>
            <a:r>
              <a:rPr lang="ru-RU" altLang="ru-KZ" sz="2300" b="1" dirty="0"/>
              <a:t>ГОСТ Р ИСО 19105-2003 "Географическая информация. Соответствие и тестирование"</a:t>
            </a:r>
          </a:p>
          <a:p>
            <a:pPr marL="609600" indent="-609600" algn="ctr">
              <a:lnSpc>
                <a:spcPct val="80000"/>
              </a:lnSpc>
              <a:buFontTx/>
              <a:buNone/>
            </a:pPr>
            <a:endParaRPr lang="ru-RU" altLang="ru-KZ" sz="2300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Freeform 2">
            <a:extLst>
              <a:ext uri="{FF2B5EF4-FFF2-40B4-BE49-F238E27FC236}">
                <a16:creationId xmlns:a16="http://schemas.microsoft.com/office/drawing/2014/main" id="{294A3712-6000-45EA-A83A-5F6413DA2766}"/>
              </a:ext>
            </a:extLst>
          </p:cNvPr>
          <p:cNvSpPr>
            <a:spLocks/>
          </p:cNvSpPr>
          <p:nvPr/>
        </p:nvSpPr>
        <p:spPr bwMode="auto">
          <a:xfrm>
            <a:off x="120650" y="4638675"/>
            <a:ext cx="3119438" cy="631825"/>
          </a:xfrm>
          <a:custGeom>
            <a:avLst/>
            <a:gdLst>
              <a:gd name="T0" fmla="*/ 0 w 1965"/>
              <a:gd name="T1" fmla="*/ 356 h 398"/>
              <a:gd name="T2" fmla="*/ 161 w 1965"/>
              <a:gd name="T3" fmla="*/ 390 h 398"/>
              <a:gd name="T4" fmla="*/ 305 w 1965"/>
              <a:gd name="T5" fmla="*/ 339 h 398"/>
              <a:gd name="T6" fmla="*/ 381 w 1965"/>
              <a:gd name="T7" fmla="*/ 212 h 398"/>
              <a:gd name="T8" fmla="*/ 441 w 1965"/>
              <a:gd name="T9" fmla="*/ 170 h 398"/>
              <a:gd name="T10" fmla="*/ 508 w 1965"/>
              <a:gd name="T11" fmla="*/ 102 h 398"/>
              <a:gd name="T12" fmla="*/ 678 w 1965"/>
              <a:gd name="T13" fmla="*/ 60 h 398"/>
              <a:gd name="T14" fmla="*/ 940 w 1965"/>
              <a:gd name="T15" fmla="*/ 0 h 398"/>
              <a:gd name="T16" fmla="*/ 1118 w 1965"/>
              <a:gd name="T17" fmla="*/ 51 h 398"/>
              <a:gd name="T18" fmla="*/ 1245 w 1965"/>
              <a:gd name="T19" fmla="*/ 85 h 398"/>
              <a:gd name="T20" fmla="*/ 1432 w 1965"/>
              <a:gd name="T21" fmla="*/ 127 h 398"/>
              <a:gd name="T22" fmla="*/ 1508 w 1965"/>
              <a:gd name="T23" fmla="*/ 178 h 398"/>
              <a:gd name="T24" fmla="*/ 1533 w 1965"/>
              <a:gd name="T25" fmla="*/ 229 h 398"/>
              <a:gd name="T26" fmla="*/ 1559 w 1965"/>
              <a:gd name="T27" fmla="*/ 246 h 398"/>
              <a:gd name="T28" fmla="*/ 1635 w 1965"/>
              <a:gd name="T29" fmla="*/ 280 h 398"/>
              <a:gd name="T30" fmla="*/ 1737 w 1965"/>
              <a:gd name="T31" fmla="*/ 322 h 398"/>
              <a:gd name="T32" fmla="*/ 1813 w 1965"/>
              <a:gd name="T33" fmla="*/ 348 h 398"/>
              <a:gd name="T34" fmla="*/ 1838 w 1965"/>
              <a:gd name="T35" fmla="*/ 373 h 398"/>
              <a:gd name="T36" fmla="*/ 1965 w 1965"/>
              <a:gd name="T37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65" h="398">
                <a:moveTo>
                  <a:pt x="0" y="356"/>
                </a:moveTo>
                <a:cubicBezTo>
                  <a:pt x="53" y="370"/>
                  <a:pt x="106" y="383"/>
                  <a:pt x="161" y="390"/>
                </a:cubicBezTo>
                <a:cubicBezTo>
                  <a:pt x="247" y="383"/>
                  <a:pt x="254" y="392"/>
                  <a:pt x="305" y="339"/>
                </a:cubicBezTo>
                <a:cubicBezTo>
                  <a:pt x="323" y="289"/>
                  <a:pt x="344" y="250"/>
                  <a:pt x="381" y="212"/>
                </a:cubicBezTo>
                <a:cubicBezTo>
                  <a:pt x="395" y="174"/>
                  <a:pt x="404" y="181"/>
                  <a:pt x="441" y="170"/>
                </a:cubicBezTo>
                <a:cubicBezTo>
                  <a:pt x="463" y="147"/>
                  <a:pt x="479" y="116"/>
                  <a:pt x="508" y="102"/>
                </a:cubicBezTo>
                <a:cubicBezTo>
                  <a:pt x="560" y="77"/>
                  <a:pt x="622" y="70"/>
                  <a:pt x="678" y="60"/>
                </a:cubicBezTo>
                <a:cubicBezTo>
                  <a:pt x="767" y="44"/>
                  <a:pt x="855" y="31"/>
                  <a:pt x="940" y="0"/>
                </a:cubicBezTo>
                <a:cubicBezTo>
                  <a:pt x="999" y="30"/>
                  <a:pt x="1053" y="42"/>
                  <a:pt x="1118" y="51"/>
                </a:cubicBezTo>
                <a:cubicBezTo>
                  <a:pt x="1165" y="67"/>
                  <a:pt x="1197" y="77"/>
                  <a:pt x="1245" y="85"/>
                </a:cubicBezTo>
                <a:cubicBezTo>
                  <a:pt x="1308" y="106"/>
                  <a:pt x="1366" y="119"/>
                  <a:pt x="1432" y="127"/>
                </a:cubicBezTo>
                <a:cubicBezTo>
                  <a:pt x="1457" y="153"/>
                  <a:pt x="1474" y="167"/>
                  <a:pt x="1508" y="178"/>
                </a:cubicBezTo>
                <a:cubicBezTo>
                  <a:pt x="1518" y="194"/>
                  <a:pt x="1521" y="214"/>
                  <a:pt x="1533" y="229"/>
                </a:cubicBezTo>
                <a:cubicBezTo>
                  <a:pt x="1540" y="237"/>
                  <a:pt x="1551" y="239"/>
                  <a:pt x="1559" y="246"/>
                </a:cubicBezTo>
                <a:cubicBezTo>
                  <a:pt x="1606" y="285"/>
                  <a:pt x="1558" y="266"/>
                  <a:pt x="1635" y="280"/>
                </a:cubicBezTo>
                <a:cubicBezTo>
                  <a:pt x="1668" y="297"/>
                  <a:pt x="1701" y="311"/>
                  <a:pt x="1737" y="322"/>
                </a:cubicBezTo>
                <a:cubicBezTo>
                  <a:pt x="1818" y="377"/>
                  <a:pt x="1681" y="289"/>
                  <a:pt x="1813" y="348"/>
                </a:cubicBezTo>
                <a:cubicBezTo>
                  <a:pt x="1824" y="353"/>
                  <a:pt x="1828" y="366"/>
                  <a:pt x="1838" y="373"/>
                </a:cubicBezTo>
                <a:cubicBezTo>
                  <a:pt x="1868" y="393"/>
                  <a:pt x="1929" y="398"/>
                  <a:pt x="1965" y="398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5121362F-7A5B-47DF-A278-F018DF22BE5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Tx/>
              <a:buNone/>
            </a:pPr>
            <a:r>
              <a:rPr lang="ru-RU" altLang="ru-KZ" b="1" dirty="0">
                <a:solidFill>
                  <a:schemeClr val="accent2">
                    <a:lumMod val="50000"/>
                  </a:schemeClr>
                </a:solidFill>
              </a:rPr>
              <a:t>Российские стандарты ИПД- продолжение: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ru-RU" altLang="ru-KZ" b="1" dirty="0"/>
          </a:p>
          <a:p>
            <a:pPr marL="609600" indent="-609600">
              <a:lnSpc>
                <a:spcPct val="90000"/>
              </a:lnSpc>
            </a:pPr>
            <a:r>
              <a:rPr lang="ru-RU" altLang="ru-KZ" sz="2400" b="1" dirty="0"/>
              <a:t>ГОСТ Р ИСО 19113-2003 "Географическая информация. Принципы оценки качества"</a:t>
            </a:r>
          </a:p>
          <a:p>
            <a:pPr marL="609600" indent="-609600">
              <a:lnSpc>
                <a:spcPct val="90000"/>
              </a:lnSpc>
            </a:pPr>
            <a:r>
              <a:rPr lang="ru-RU" altLang="ru-KZ" sz="2400" b="1" dirty="0"/>
              <a:t>ГОСТ Р 52438-2005 Географические информационные системы. Термины и определения.</a:t>
            </a:r>
          </a:p>
          <a:p>
            <a:pPr marL="609600" indent="-609600">
              <a:lnSpc>
                <a:spcPct val="90000"/>
              </a:lnSpc>
            </a:pPr>
            <a:r>
              <a:rPr lang="ru-RU" altLang="ru-KZ" sz="2400" b="1" dirty="0"/>
              <a:t>ГОСТ Р 52439-2005 Модели местности цифровые. Каталог объектов местности. Требования к составу.</a:t>
            </a:r>
          </a:p>
          <a:p>
            <a:pPr marL="609600" indent="-609600">
              <a:lnSpc>
                <a:spcPct val="90000"/>
              </a:lnSpc>
            </a:pPr>
            <a:r>
              <a:rPr lang="ru-RU" altLang="ru-KZ" sz="2400" b="1" dirty="0"/>
              <a:t>ГОСТ Р 52440-2005 Модели местности цифровые. Общие требования.</a:t>
            </a:r>
          </a:p>
          <a:p>
            <a:pPr marL="609600" indent="-609600">
              <a:lnSpc>
                <a:spcPct val="90000"/>
              </a:lnSpc>
            </a:pPr>
            <a:r>
              <a:rPr lang="ru-RU" altLang="ru-KZ" sz="2400" b="1" dirty="0"/>
              <a:t>ГОСТ Р 52571-2006 Географические информационные системы. Совместимость пространственных данных. Общие требования.</a:t>
            </a:r>
          </a:p>
          <a:p>
            <a:pPr marL="609600" indent="-609600">
              <a:lnSpc>
                <a:spcPct val="90000"/>
              </a:lnSpc>
            </a:pPr>
            <a:r>
              <a:rPr lang="ru-RU" altLang="ru-KZ" sz="2400" b="1" dirty="0"/>
              <a:t>ГОСТ Р 52572-2006 Географические информационные системы. Координатная основа. Общие требования.</a:t>
            </a:r>
          </a:p>
          <a:p>
            <a:pPr marL="609600" indent="-609600">
              <a:lnSpc>
                <a:spcPct val="90000"/>
              </a:lnSpc>
            </a:pPr>
            <a:r>
              <a:rPr lang="ru-RU" altLang="ru-KZ" sz="2400" b="1" dirty="0"/>
              <a:t>ГОСТ Р 52573-2006 Географическая информация. Метаданные.</a:t>
            </a:r>
          </a:p>
          <a:p>
            <a:pPr marL="609600" indent="-609600" algn="ctr">
              <a:lnSpc>
                <a:spcPct val="90000"/>
              </a:lnSpc>
              <a:buFontTx/>
              <a:buNone/>
            </a:pPr>
            <a:endParaRPr lang="ru-RU" altLang="ru-KZ" sz="2400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7D865A71-E7F3-4437-B6B0-CC258C385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733" y="2252073"/>
            <a:ext cx="7543800" cy="1088068"/>
          </a:xfrm>
        </p:spPr>
        <p:txBody>
          <a:bodyPr/>
          <a:lstStyle/>
          <a:p>
            <a:pPr algn="ctr"/>
            <a:r>
              <a:rPr lang="ru-RU" dirty="0"/>
              <a:t>Благодарю за внимание!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1494064644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1851</TotalTime>
  <Words>1143</Words>
  <Application>Microsoft Office PowerPoint</Application>
  <PresentationFormat>Экран (4:3)</PresentationFormat>
  <Paragraphs>53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Arial</vt:lpstr>
      <vt:lpstr>Ретро</vt:lpstr>
      <vt:lpstr>Основы ГИС и обработка геодезических данных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Благодарю за внимание!</vt:lpstr>
    </vt:vector>
  </TitlesOfParts>
  <Company>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ГЕОИНФОРМАЦИОННОЕ КАРТОГРАФИРОВАНИЕ</dc:title>
  <dc:creator>DV</dc:creator>
  <cp:lastModifiedBy>Acer</cp:lastModifiedBy>
  <cp:revision>44</cp:revision>
  <dcterms:created xsi:type="dcterms:W3CDTF">2006-08-15T13:48:55Z</dcterms:created>
  <dcterms:modified xsi:type="dcterms:W3CDTF">2024-09-21T07:40:42Z</dcterms:modified>
</cp:coreProperties>
</file>